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3" r:id="rId4"/>
    <p:sldId id="270" r:id="rId5"/>
    <p:sldId id="257" r:id="rId6"/>
    <p:sldId id="259" r:id="rId7"/>
    <p:sldId id="260" r:id="rId8"/>
    <p:sldId id="261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3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</a:schemeClr>
                </a:solidFill>
                <a:effectLst>
                  <a:outerShdw blurRad="50800" dist="38100" dir="1200000" algn="tl" rotWithShape="0">
                    <a:schemeClr val="tx1">
                      <a:lumMod val="60000"/>
                      <a:lumOff val="40000"/>
                      <a:alpha val="5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FEE9-5005-43EF-A800-394A39E5A0D7}" type="datetimeFigureOut">
              <a:rPr lang="en-AU" smtClean="0"/>
              <a:pPr/>
              <a:t>22/11/2014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5D79-BF31-4D20-B4F9-C435A17AF2E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FEE9-5005-43EF-A800-394A39E5A0D7}" type="datetimeFigureOut">
              <a:rPr lang="en-AU" smtClean="0"/>
              <a:pPr/>
              <a:t>22/11/2014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5D79-BF31-4D20-B4F9-C435A17AF2E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FEE9-5005-43EF-A800-394A39E5A0D7}" type="datetimeFigureOut">
              <a:rPr lang="en-AU" smtClean="0"/>
              <a:pPr/>
              <a:t>22/11/2014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5D79-BF31-4D20-B4F9-C435A17AF2E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effectLst>
                  <a:outerShdw blurRad="50800" dist="76200" dir="1200000" algn="tl" rotWithShape="0">
                    <a:srgbClr val="B03F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</a:schemeClr>
                </a:solidFill>
                <a:effectLst>
                  <a:outerShdw blurRad="50800" dist="38100" dir="1200000" algn="tl" rotWithShape="0">
                    <a:srgbClr val="B03F00">
                      <a:alpha val="50000"/>
                    </a:srgbClr>
                  </a:outerShdw>
                </a:effectLst>
              </a:defRPr>
            </a:lvl1pPr>
            <a:lvl2pPr>
              <a:defRPr sz="2800">
                <a:solidFill>
                  <a:schemeClr val="tx1">
                    <a:lumMod val="50000"/>
                  </a:schemeClr>
                </a:solidFill>
                <a:effectLst>
                  <a:outerShdw blurRad="50800" dist="38100" dir="1200000" algn="tl" rotWithShape="0">
                    <a:srgbClr val="B03F00">
                      <a:alpha val="50000"/>
                    </a:srgbClr>
                  </a:outerShdw>
                </a:effectLst>
              </a:defRPr>
            </a:lvl2pPr>
            <a:lvl3pPr>
              <a:defRPr sz="2800">
                <a:solidFill>
                  <a:schemeClr val="tx1">
                    <a:lumMod val="50000"/>
                  </a:schemeClr>
                </a:solidFill>
                <a:effectLst>
                  <a:outerShdw blurRad="50800" dist="38100" dir="1200000" algn="tl" rotWithShape="0">
                    <a:srgbClr val="B03F00">
                      <a:alpha val="50000"/>
                    </a:srgbClr>
                  </a:outerShdw>
                </a:effectLst>
              </a:defRPr>
            </a:lvl3pPr>
            <a:lvl4pPr>
              <a:defRPr sz="2800">
                <a:solidFill>
                  <a:schemeClr val="tx1">
                    <a:lumMod val="50000"/>
                  </a:schemeClr>
                </a:solidFill>
                <a:effectLst>
                  <a:outerShdw blurRad="50800" dist="38100" dir="1200000" algn="tl" rotWithShape="0">
                    <a:srgbClr val="B03F00">
                      <a:alpha val="50000"/>
                    </a:srgbClr>
                  </a:outerShdw>
                </a:effectLst>
              </a:defRPr>
            </a:lvl4pPr>
            <a:lvl5pPr>
              <a:defRPr sz="280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38100" dir="1200000" algn="tl" rotWithShape="0">
                    <a:srgbClr val="B03F00">
                      <a:alpha val="50000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FEE9-5005-43EF-A800-394A39E5A0D7}" type="datetimeFigureOut">
              <a:rPr lang="en-AU" smtClean="0"/>
              <a:pPr/>
              <a:t>22/11/2014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5D79-BF31-4D20-B4F9-C435A17AF2E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FEE9-5005-43EF-A800-394A39E5A0D7}" type="datetimeFigureOut">
              <a:rPr lang="en-AU" smtClean="0"/>
              <a:pPr/>
              <a:t>22/11/2014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5D79-BF31-4D20-B4F9-C435A17AF2E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FEE9-5005-43EF-A800-394A39E5A0D7}" type="datetimeFigureOut">
              <a:rPr lang="en-AU" smtClean="0"/>
              <a:pPr/>
              <a:t>22/11/2014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5D79-BF31-4D20-B4F9-C435A17AF2E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FEE9-5005-43EF-A800-394A39E5A0D7}" type="datetimeFigureOut">
              <a:rPr lang="en-AU" smtClean="0"/>
              <a:pPr/>
              <a:t>22/11/2014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5D79-BF31-4D20-B4F9-C435A17AF2E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FEE9-5005-43EF-A800-394A39E5A0D7}" type="datetimeFigureOut">
              <a:rPr lang="en-AU" smtClean="0"/>
              <a:pPr/>
              <a:t>22/11/2014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5D79-BF31-4D20-B4F9-C435A17AF2E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FEE9-5005-43EF-A800-394A39E5A0D7}" type="datetimeFigureOut">
              <a:rPr lang="en-AU" smtClean="0"/>
              <a:pPr/>
              <a:t>22/11/2014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5D79-BF31-4D20-B4F9-C435A17AF2E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FEE9-5005-43EF-A800-394A39E5A0D7}" type="datetimeFigureOut">
              <a:rPr lang="en-AU" smtClean="0"/>
              <a:pPr/>
              <a:t>22/11/2014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5D79-BF31-4D20-B4F9-C435A17AF2E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FEE9-5005-43EF-A800-394A39E5A0D7}" type="datetimeFigureOut">
              <a:rPr lang="en-AU" smtClean="0"/>
              <a:pPr/>
              <a:t>22/11/2014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5D79-BF31-4D20-B4F9-C435A17AF2E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FEE9-5005-43EF-A800-394A39E5A0D7}" type="datetimeFigureOut">
              <a:rPr lang="en-AU" smtClean="0"/>
              <a:pPr/>
              <a:t>22/11/2014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A5D79-BF31-4D20-B4F9-C435A17AF2E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</a:schemeClr>
          </a:solidFill>
          <a:effectLst>
            <a:outerShdw blurRad="50800" dist="76200" dir="2700000" algn="tl" rotWithShape="0">
              <a:srgbClr val="B03F00">
                <a:alpha val="49804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</a:schemeClr>
          </a:solidFill>
          <a:effectLst>
            <a:outerShdw blurRad="50800" dist="38100" dir="1800000" algn="tl" rotWithShape="0">
              <a:srgbClr val="B03F00">
                <a:alpha val="5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</a:schemeClr>
          </a:solidFill>
          <a:effectLst>
            <a:outerShdw blurRad="50800" dist="38100" dir="1800000" algn="tl" rotWithShape="0">
              <a:srgbClr val="B03F00">
                <a:alpha val="50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</a:schemeClr>
          </a:solidFill>
          <a:effectLst>
            <a:outerShdw blurRad="50800" dist="38100" dir="1800000" algn="tl" rotWithShape="0">
              <a:srgbClr val="B03F00">
                <a:alpha val="50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</a:schemeClr>
          </a:solidFill>
          <a:effectLst>
            <a:outerShdw blurRad="50800" dist="38100" dir="1800000" algn="tl" rotWithShape="0">
              <a:srgbClr val="B03F00">
                <a:alpha val="50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</a:schemeClr>
          </a:solidFill>
          <a:effectLst>
            <a:outerShdw blurRad="50800" dist="38100" dir="1800000" algn="tl" rotWithShape="0">
              <a:srgbClr val="B03F00">
                <a:alpha val="5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ptsd.va.gov/professional/materials/manuals/skills_psych_recovery_manual.as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tsd.va.gov/professional/materials/manuals/skills_psych_recovery_manual.a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sd.va.gov/professional/materials/manuals/skills_psych_recovery_manual.a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stmeadhospitalwhistleblowers.com/resources-and-help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effectLst>
                  <a:outerShdw blurRad="50800" dist="50800" dir="2700000" algn="tl" rotWithShape="0">
                    <a:srgbClr val="B03F00">
                      <a:alpha val="49804"/>
                    </a:srgbClr>
                  </a:outerShdw>
                </a:effectLst>
              </a:rPr>
              <a:t>Recovery from Whistleblowing</a:t>
            </a:r>
            <a:endParaRPr lang="en-AU" dirty="0">
              <a:effectLst>
                <a:outerShdw blurRad="50800" dist="50800" dir="2700000" algn="tl" rotWithShape="0">
                  <a:srgbClr val="B03F00">
                    <a:alpha val="49804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Michael Cole</a:t>
            </a:r>
          </a:p>
          <a:p>
            <a:endParaRPr lang="en-AU" sz="1600" dirty="0" smtClean="0"/>
          </a:p>
          <a:p>
            <a:r>
              <a:rPr lang="en-AU" sz="2600" dirty="0" smtClean="0"/>
              <a:t>Whistleblowers Australia Conference 2014</a:t>
            </a:r>
            <a:endParaRPr lang="en-A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inting Inv Sh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32856"/>
            <a:ext cx="7488832" cy="41044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AU" dirty="0" smtClean="0"/>
          </a:p>
          <a:p>
            <a:pPr algn="r">
              <a:buNone/>
            </a:pPr>
            <a:r>
              <a:rPr lang="en-AU" dirty="0" smtClean="0"/>
              <a:t>Just because you’re paranoid</a:t>
            </a:r>
          </a:p>
          <a:p>
            <a:pPr algn="r">
              <a:buNone/>
            </a:pPr>
            <a:endParaRPr lang="en-AU" dirty="0" smtClean="0"/>
          </a:p>
          <a:p>
            <a:pPr algn="r">
              <a:buNone/>
            </a:pPr>
            <a:endParaRPr lang="en-AU" dirty="0" smtClean="0"/>
          </a:p>
          <a:p>
            <a:pPr algn="r">
              <a:buNone/>
            </a:pPr>
            <a:endParaRPr lang="en-AU" dirty="0" smtClean="0"/>
          </a:p>
          <a:p>
            <a:pPr algn="r">
              <a:buNone/>
            </a:pPr>
            <a:r>
              <a:rPr lang="en-AU" dirty="0" smtClean="0"/>
              <a:t>doesn’t mean they’re</a:t>
            </a:r>
          </a:p>
          <a:p>
            <a:pPr algn="r">
              <a:buNone/>
            </a:pPr>
            <a:r>
              <a:rPr lang="en-AU" dirty="0" smtClean="0"/>
              <a:t>     not out to get you.</a:t>
            </a:r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b="1" dirty="0" smtClean="0"/>
              <a:t>Whistleblowers: </a:t>
            </a:r>
          </a:p>
          <a:p>
            <a:r>
              <a:rPr lang="en-AU" b="1" dirty="0" smtClean="0"/>
              <a:t>are driven by altruism. </a:t>
            </a:r>
          </a:p>
          <a:p>
            <a:r>
              <a:rPr lang="en-AU" b="1" dirty="0" smtClean="0"/>
              <a:t>are generally moralistic, becoming committed and even obsessed. </a:t>
            </a:r>
          </a:p>
          <a:p>
            <a:r>
              <a:rPr lang="en-AU" b="1" dirty="0" smtClean="0"/>
              <a:t>emphasize rights. </a:t>
            </a:r>
          </a:p>
          <a:p>
            <a:r>
              <a:rPr lang="en-AU" b="1" dirty="0" smtClean="0"/>
              <a:t>are stubbornly committed and uncompromising.</a:t>
            </a:r>
          </a:p>
          <a:p>
            <a:r>
              <a:rPr lang="en-AU" b="1" dirty="0" smtClean="0"/>
              <a:t>are willing to go against social conventions. </a:t>
            </a:r>
            <a:endParaRPr lang="en-AU" dirty="0" smtClean="0"/>
          </a:p>
          <a:p>
            <a:pPr lvl="2">
              <a:buNone/>
            </a:pPr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br>
              <a:rPr lang="en-A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3600" dirty="0" smtClean="0"/>
              <a:t>Skills for Psychological Recovery Training</a:t>
            </a:r>
            <a:endParaRPr lang="en-A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888432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Picture 9" descr="SPR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7069460" cy="430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br>
              <a:rPr lang="en-A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3600" dirty="0" smtClean="0"/>
              <a:t>Skills for Psychological Recovery Training</a:t>
            </a:r>
            <a:endParaRPr lang="en-A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888432"/>
          </a:xfrm>
        </p:spPr>
        <p:txBody>
          <a:bodyPr>
            <a:normAutofit/>
          </a:bodyPr>
          <a:lstStyle/>
          <a:p>
            <a:pPr>
              <a:buNone/>
            </a:pPr>
            <a:endParaRPr lang="en-AU" sz="1800" u="sng" dirty="0" smtClean="0">
              <a:hlinkClick r:id="rId2"/>
            </a:endParaRPr>
          </a:p>
          <a:p>
            <a:pPr>
              <a:buNone/>
            </a:pPr>
            <a:endParaRPr lang="en-AU" sz="1800" u="sng" dirty="0" smtClean="0">
              <a:hlinkClick r:id="rId2"/>
            </a:endParaRPr>
          </a:p>
          <a:p>
            <a:pPr>
              <a:buNone/>
            </a:pPr>
            <a:r>
              <a:rPr lang="en-AU" sz="1800" u="sng" dirty="0" smtClean="0">
                <a:hlinkClick r:id="rId2"/>
              </a:rPr>
              <a:t>http://www.ptsd.va.gov/professional/materials/manuals/skills_psych_recovery_manual.asp</a:t>
            </a:r>
            <a:endParaRPr lang="en-AU" sz="1800" u="sng" dirty="0" smtClean="0"/>
          </a:p>
          <a:p>
            <a:pPr>
              <a:buNone/>
            </a:pPr>
            <a:endParaRPr lang="en-AU" sz="1800" u="sng" dirty="0" smtClean="0"/>
          </a:p>
          <a:p>
            <a:pPr>
              <a:buNone/>
            </a:pPr>
            <a:endParaRPr lang="en-AU" sz="1800" u="sng" dirty="0" smtClean="0"/>
          </a:p>
          <a:p>
            <a:pPr>
              <a:buNone/>
            </a:pPr>
            <a:r>
              <a:rPr lang="en-AU" sz="4000" dirty="0" smtClean="0"/>
              <a:t>PRT</a:t>
            </a:r>
            <a:endParaRPr lang="en-AU" sz="4000" u="sng" dirty="0" smtClean="0"/>
          </a:p>
        </p:txBody>
      </p:sp>
      <p:pic>
        <p:nvPicPr>
          <p:cNvPr id="10" name="Picture 9" descr="SPR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429000"/>
            <a:ext cx="3240360" cy="234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br>
              <a:rPr lang="en-A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3600" dirty="0" smtClean="0"/>
              <a:t>Skills for Psychological Recovery Training</a:t>
            </a:r>
            <a:endParaRPr lang="en-A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888432"/>
          </a:xfrm>
        </p:spPr>
        <p:txBody>
          <a:bodyPr>
            <a:normAutofit/>
          </a:bodyPr>
          <a:lstStyle/>
          <a:p>
            <a:pPr>
              <a:buNone/>
            </a:pPr>
            <a:endParaRPr lang="en-AU" sz="1800" u="sng" dirty="0" smtClean="0">
              <a:hlinkClick r:id="rId2"/>
            </a:endParaRPr>
          </a:p>
          <a:p>
            <a:pPr>
              <a:buNone/>
            </a:pPr>
            <a:endParaRPr lang="en-AU" sz="1800" u="sng" dirty="0" smtClean="0">
              <a:hlinkClick r:id="rId2"/>
            </a:endParaRPr>
          </a:p>
          <a:p>
            <a:pPr>
              <a:buNone/>
            </a:pPr>
            <a:endParaRPr lang="en-AU" sz="1800" dirty="0"/>
          </a:p>
        </p:txBody>
      </p:sp>
      <p:pic>
        <p:nvPicPr>
          <p:cNvPr id="5" name="Picture 4" descr="Thought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049" y="2443162"/>
            <a:ext cx="8435389" cy="357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br>
              <a:rPr lang="en-A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AU" sz="3600" dirty="0" smtClean="0"/>
              <a:t>Skills for Psychological Recovery Training</a:t>
            </a:r>
            <a:endParaRPr lang="en-A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888432"/>
          </a:xfrm>
        </p:spPr>
        <p:txBody>
          <a:bodyPr>
            <a:normAutofit/>
          </a:bodyPr>
          <a:lstStyle/>
          <a:p>
            <a:pPr>
              <a:buNone/>
            </a:pPr>
            <a:endParaRPr lang="en-AU" sz="1800" u="sng" dirty="0" smtClean="0">
              <a:hlinkClick r:id="rId2"/>
            </a:endParaRPr>
          </a:p>
          <a:p>
            <a:r>
              <a:rPr lang="en-US" dirty="0" smtClean="0"/>
              <a:t>Strengthens family relationships </a:t>
            </a:r>
          </a:p>
          <a:p>
            <a:r>
              <a:rPr lang="en-US" dirty="0" smtClean="0"/>
              <a:t>Emphasizes family needs</a:t>
            </a:r>
          </a:p>
          <a:p>
            <a:r>
              <a:rPr lang="en-US" dirty="0" smtClean="0"/>
              <a:t>Focuses on problem-solving</a:t>
            </a:r>
          </a:p>
          <a:p>
            <a:r>
              <a:rPr lang="en-US" dirty="0" smtClean="0"/>
              <a:t>Relationship building </a:t>
            </a:r>
          </a:p>
          <a:p>
            <a:r>
              <a:rPr lang="en-US" dirty="0" smtClean="0"/>
              <a:t>Old vs. new values </a:t>
            </a:r>
          </a:p>
          <a:p>
            <a:r>
              <a:rPr lang="en-US" dirty="0" smtClean="0"/>
              <a:t>Establishes a meaning for the event 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s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endParaRPr lang="en-A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7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 smtClean="0"/>
              <a:t> </a:t>
            </a: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Where there is life there is hope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endParaRPr lang="en-A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 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3600" dirty="0" smtClean="0">
                <a:hlinkClick r:id="rId2"/>
              </a:rPr>
              <a:t>Westmeadhospitalwhistleblowers</a:t>
            </a:r>
          </a:p>
          <a:p>
            <a:pPr algn="ctr">
              <a:buNone/>
            </a:pPr>
            <a:r>
              <a:rPr lang="en-US" sz="3600" dirty="0" smtClean="0">
                <a:hlinkClick r:id="rId2"/>
              </a:rPr>
              <a:t>resources-and-help</a:t>
            </a:r>
            <a:endParaRPr lang="en-US" sz="36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AU" dirty="0" smtClean="0"/>
          </a:p>
          <a:p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AU" sz="4000" dirty="0" smtClean="0"/>
              <a:t>Basically it is recovery from PTSD</a:t>
            </a:r>
            <a:endParaRPr lang="en-AU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AU" dirty="0" smtClean="0"/>
              <a:t>Feeling Overloaded?</a:t>
            </a:r>
            <a:endParaRPr lang="en-AU" dirty="0"/>
          </a:p>
        </p:txBody>
      </p:sp>
      <p:pic>
        <p:nvPicPr>
          <p:cNvPr id="6" name="Picture 5" descr="Overloa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709601" cy="491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PTSD</a:t>
            </a:r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buNone/>
            </a:pPr>
            <a:r>
              <a:rPr lang="en-US" dirty="0" smtClean="0"/>
              <a:t>Common Symptoms </a:t>
            </a:r>
          </a:p>
          <a:p>
            <a:pPr lvl="3"/>
            <a:r>
              <a:rPr lang="en-US" dirty="0" smtClean="0"/>
              <a:t>Suffering from bad dreams</a:t>
            </a:r>
          </a:p>
          <a:p>
            <a:pPr lvl="3"/>
            <a:r>
              <a:rPr lang="en-US" dirty="0" smtClean="0"/>
              <a:t>Experiencing uncontrollable thoughts</a:t>
            </a:r>
          </a:p>
          <a:p>
            <a:pPr lvl="3"/>
            <a:r>
              <a:rPr lang="en-US" dirty="0" smtClean="0"/>
              <a:t>Avoiding places that remind one of the event</a:t>
            </a:r>
          </a:p>
          <a:p>
            <a:pPr lvl="3"/>
            <a:r>
              <a:rPr lang="en-US" dirty="0" smtClean="0"/>
              <a:t>Feeling worried, guilty, or sad</a:t>
            </a:r>
          </a:p>
          <a:p>
            <a:pPr lvl="3"/>
            <a:r>
              <a:rPr lang="en-US" dirty="0" smtClean="0"/>
              <a:t>Sleeping too little or too much </a:t>
            </a:r>
          </a:p>
          <a:p>
            <a:pPr lvl="3"/>
            <a:r>
              <a:rPr lang="en-US" dirty="0" smtClean="0"/>
              <a:t>Feeling on edge</a:t>
            </a:r>
          </a:p>
          <a:p>
            <a:pPr lvl="3"/>
            <a:r>
              <a:rPr lang="en-US" dirty="0" smtClean="0"/>
              <a:t>Fighting with loved ones </a:t>
            </a:r>
          </a:p>
          <a:p>
            <a:pPr lvl="3"/>
            <a:r>
              <a:rPr lang="en-US" dirty="0" smtClean="0"/>
              <a:t>Feeling alone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7488832" cy="4065315"/>
          </a:xfrm>
        </p:spPr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Four Wheels on the Rolls Royce of Recovery</a:t>
            </a:r>
          </a:p>
          <a:p>
            <a:pPr lvl="1"/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Physical</a:t>
            </a:r>
          </a:p>
          <a:p>
            <a:pPr lvl="1"/>
            <a:r>
              <a:rPr lang="en-AU" dirty="0" smtClean="0"/>
              <a:t>Psychological health</a:t>
            </a:r>
          </a:p>
          <a:p>
            <a:pPr lvl="1"/>
            <a:r>
              <a:rPr lang="en-AU" dirty="0" smtClean="0"/>
              <a:t>Purpose and Trajectory</a:t>
            </a:r>
          </a:p>
          <a:p>
            <a:pPr lvl="1"/>
            <a:r>
              <a:rPr lang="en-AU" dirty="0" smtClean="0"/>
              <a:t>Medication</a:t>
            </a:r>
          </a:p>
          <a:p>
            <a:pPr lvl="1"/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7488832" cy="4065315"/>
          </a:xfrm>
        </p:spPr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Four Wheels on the Rolls Royce of Recovery</a:t>
            </a:r>
          </a:p>
          <a:p>
            <a:pPr lvl="1"/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Physical</a:t>
            </a:r>
          </a:p>
          <a:p>
            <a:pPr lvl="2"/>
            <a:r>
              <a:rPr lang="en-AU" dirty="0" smtClean="0"/>
              <a:t>Exercise</a:t>
            </a:r>
          </a:p>
          <a:p>
            <a:pPr lvl="2"/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Sleep Hygiene</a:t>
            </a:r>
          </a:p>
          <a:p>
            <a:pPr lvl="2"/>
            <a:r>
              <a:rPr lang="en-AU" dirty="0" smtClean="0"/>
              <a:t>Eating</a:t>
            </a:r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7488832" cy="4065315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Four Wheels on the Rolls Royce of Recovery</a:t>
            </a:r>
          </a:p>
          <a:p>
            <a:pPr lvl="1"/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Psychological health</a:t>
            </a:r>
          </a:p>
          <a:p>
            <a:pPr lvl="2"/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Thought patterns</a:t>
            </a:r>
          </a:p>
          <a:p>
            <a:pPr lvl="2"/>
            <a:r>
              <a:rPr lang="en-AU" dirty="0" smtClean="0"/>
              <a:t>Thinking time</a:t>
            </a:r>
          </a:p>
          <a:p>
            <a:pPr lvl="2"/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Family</a:t>
            </a:r>
          </a:p>
          <a:p>
            <a:pPr lvl="2"/>
            <a:r>
              <a:rPr lang="en-AU" dirty="0" smtClean="0"/>
              <a:t>Support systems</a:t>
            </a:r>
          </a:p>
          <a:p>
            <a:pPr lvl="2"/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Spiritual</a:t>
            </a:r>
          </a:p>
          <a:p>
            <a:pPr lvl="2"/>
            <a:r>
              <a:rPr lang="en-AU" dirty="0" smtClean="0"/>
              <a:t>Forgiveness</a:t>
            </a:r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7488832" cy="4065315"/>
          </a:xfrm>
        </p:spPr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Four Wheels on the Rolls Royce of Recovery</a:t>
            </a:r>
          </a:p>
          <a:p>
            <a:pPr lvl="1"/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Purpose and Trajectory</a:t>
            </a:r>
          </a:p>
          <a:p>
            <a:pPr lvl="2"/>
            <a:r>
              <a:rPr lang="en-AU" dirty="0" smtClean="0"/>
              <a:t>Find a purpose</a:t>
            </a:r>
          </a:p>
          <a:p>
            <a:pPr lvl="2"/>
            <a:r>
              <a:rPr lang="en-AU" dirty="0" smtClean="0"/>
              <a:t>Set life on a trajectory</a:t>
            </a:r>
          </a:p>
          <a:p>
            <a:pPr lvl="2"/>
            <a:r>
              <a:rPr lang="en-AU" dirty="0" smtClean="0"/>
              <a:t>Leave the old ‘purpose’ or ‘no purpose’ behind</a:t>
            </a:r>
          </a:p>
          <a:p>
            <a:pPr lvl="2"/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>
              <a:buNone/>
            </a:pPr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Recovery from Whistleblowing</a:t>
            </a:r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7488832" cy="4065315"/>
          </a:xfrm>
        </p:spPr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Four Wheels on the Rolls Royce of Recovery</a:t>
            </a:r>
          </a:p>
          <a:p>
            <a:pPr lvl="2"/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Medication</a:t>
            </a:r>
          </a:p>
          <a:p>
            <a:pPr lvl="3"/>
            <a:r>
              <a:rPr lang="en-AU" dirty="0" smtClean="0"/>
              <a:t>16.6% of Australians will suffer anxiety disorder sometime in their lives</a:t>
            </a:r>
          </a:p>
          <a:p>
            <a:pPr lvl="3"/>
            <a:r>
              <a:rPr lang="en-AU" dirty="0" smtClean="0">
                <a:solidFill>
                  <a:schemeClr val="tx1">
                    <a:lumMod val="50000"/>
                  </a:schemeClr>
                </a:solidFill>
              </a:rPr>
              <a:t>If you had diabetes you would treat it (for life if necessary) wouldn’t you?</a:t>
            </a:r>
          </a:p>
          <a:p>
            <a:pPr lvl="3"/>
            <a:r>
              <a:rPr lang="en-AU" dirty="0" smtClean="0"/>
              <a:t>Find the right dose of the right drug</a:t>
            </a:r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>
              <a:buNone/>
            </a:pPr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intShadow2">
  <a:themeElements>
    <a:clrScheme name="Custom 17">
      <a:dk1>
        <a:srgbClr val="7429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571E00"/>
      </a:hlink>
      <a:folHlink>
        <a:srgbClr val="FF79C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312</Words>
  <Application>Microsoft Office PowerPoint</Application>
  <PresentationFormat>On-screen Show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PaintShadow2</vt:lpstr>
      <vt:lpstr>Recovery from Whistleblowing</vt:lpstr>
      <vt:lpstr>Recovery from Whistleblowing</vt:lpstr>
      <vt:lpstr>Recovery from Whistleblowing</vt:lpstr>
      <vt:lpstr>PTSD</vt:lpstr>
      <vt:lpstr>Recovery from Whistleblowing</vt:lpstr>
      <vt:lpstr>Recovery from Whistleblowing</vt:lpstr>
      <vt:lpstr>Recovery from Whistleblowing</vt:lpstr>
      <vt:lpstr>Recovery from Whistleblowing</vt:lpstr>
      <vt:lpstr>Recovery from Whistleblowing</vt:lpstr>
      <vt:lpstr>Recovery from Whistleblowing</vt:lpstr>
      <vt:lpstr>Recovery from Whistleblowing</vt:lpstr>
      <vt:lpstr>Recovery from Whistleblowing Skills for Psychological Recovery Training</vt:lpstr>
      <vt:lpstr>Recovery from Whistleblowing Skills for Psychological Recovery Training</vt:lpstr>
      <vt:lpstr>Recovery from Whistleblowing Skills for Psychological Recovery Training</vt:lpstr>
      <vt:lpstr>Recovery from Whistleblowing Skills for Psychological Recovery Training</vt:lpstr>
      <vt:lpstr>Recovery from Whistleblowing</vt:lpstr>
      <vt:lpstr>Recovery from Whistleblowing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Recovery from Whistleblowing</dc:title>
  <dc:creator>Michael</dc:creator>
  <cp:lastModifiedBy>Michael</cp:lastModifiedBy>
  <cp:revision>45</cp:revision>
  <dcterms:created xsi:type="dcterms:W3CDTF">2014-11-21T09:56:29Z</dcterms:created>
  <dcterms:modified xsi:type="dcterms:W3CDTF">2014-11-22T13:05:54Z</dcterms:modified>
</cp:coreProperties>
</file>